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6" r:id="rId4"/>
    <p:sldId id="258" r:id="rId5"/>
    <p:sldId id="267" r:id="rId6"/>
    <p:sldId id="260" r:id="rId7"/>
    <p:sldId id="268" r:id="rId8"/>
    <p:sldId id="269" r:id="rId9"/>
    <p:sldId id="272" r:id="rId10"/>
    <p:sldId id="274" r:id="rId11"/>
    <p:sldId id="275" r:id="rId12"/>
    <p:sldId id="261" r:id="rId13"/>
    <p:sldId id="262" r:id="rId14"/>
    <p:sldId id="276" r:id="rId15"/>
    <p:sldId id="277" r:id="rId16"/>
    <p:sldId id="281" r:id="rId17"/>
    <p:sldId id="278" r:id="rId18"/>
    <p:sldId id="279" r:id="rId19"/>
    <p:sldId id="280" r:id="rId20"/>
    <p:sldId id="282" r:id="rId21"/>
    <p:sldId id="263" r:id="rId22"/>
    <p:sldId id="283" r:id="rId23"/>
    <p:sldId id="284" r:id="rId24"/>
    <p:sldId id="287" r:id="rId25"/>
    <p:sldId id="292" r:id="rId26"/>
    <p:sldId id="289" r:id="rId27"/>
    <p:sldId id="288" r:id="rId28"/>
    <p:sldId id="285" r:id="rId29"/>
    <p:sldId id="264" r:id="rId30"/>
    <p:sldId id="290" r:id="rId31"/>
    <p:sldId id="291" r:id="rId32"/>
    <p:sldId id="265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6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7CD98B-0A9F-4480-B618-A4F5800465FE}" type="datetimeFigureOut">
              <a:rPr lang="es-ES" smtClean="0"/>
              <a:pPr/>
              <a:t>25/04/2012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2BFC788-6E1D-40B7-9F65-5F755DAAFDB1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odahead.com/united-states/photos-osama-bin-laden-dead-in-pakistan-mansion-shouldnt-we-have-gotten-to-him-sooner/question-1750821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acad-fs\Senior_Teachers\Userdocs\NDrever\TOK\Huge%20Vancouver%20Riot%202011%20Stanley%20Cup%20Loss%20Part%201.wm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ages/Vancouver-Riot-Pics-Post-Your-Photos/12183708123416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acad-fs\Senior_Teachers\Userdocs\NDrever\TOK\Vancouver%20Riots%202011%20Destruction%20After%20Boston%20Bruins%20Win%20Stanley%20Cup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14414" y="3429000"/>
            <a:ext cx="6500858" cy="2786082"/>
          </a:xfrm>
        </p:spPr>
        <p:txBody>
          <a:bodyPr>
            <a:normAutofit/>
          </a:bodyPr>
          <a:lstStyle/>
          <a:p>
            <a:r>
              <a:rPr lang="es-ES" b="1" dirty="0" err="1" smtClean="0">
                <a:solidFill>
                  <a:schemeClr val="tx1"/>
                </a:solidFill>
              </a:rPr>
              <a:t>Understanding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the</a:t>
            </a:r>
            <a:r>
              <a:rPr lang="es-ES" b="1" dirty="0" smtClean="0">
                <a:solidFill>
                  <a:schemeClr val="tx1"/>
                </a:solidFill>
              </a:rPr>
              <a:t> Vancouver </a:t>
            </a:r>
            <a:r>
              <a:rPr lang="es-ES" b="1" dirty="0" err="1" smtClean="0">
                <a:solidFill>
                  <a:schemeClr val="tx1"/>
                </a:solidFill>
              </a:rPr>
              <a:t>Riots</a:t>
            </a:r>
            <a:r>
              <a:rPr lang="es-ES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s-ES" b="1" i="1" dirty="0" smtClean="0">
                <a:solidFill>
                  <a:schemeClr val="tx1"/>
                </a:solidFill>
              </a:rPr>
              <a:t>  </a:t>
            </a:r>
          </a:p>
          <a:p>
            <a:r>
              <a:rPr lang="es-ES" i="1" dirty="0" smtClean="0"/>
              <a:t>a TOK </a:t>
            </a:r>
            <a:r>
              <a:rPr lang="es-ES" i="1" dirty="0" err="1" smtClean="0"/>
              <a:t>analysis</a:t>
            </a:r>
            <a:r>
              <a:rPr lang="es-ES" i="1" dirty="0" smtClean="0"/>
              <a:t> of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violence</a:t>
            </a:r>
            <a:r>
              <a:rPr lang="es-ES" i="1" dirty="0" smtClean="0"/>
              <a:t> </a:t>
            </a:r>
            <a:r>
              <a:rPr lang="es-ES" i="1" dirty="0" err="1" smtClean="0"/>
              <a:t>following</a:t>
            </a:r>
            <a:r>
              <a:rPr lang="es-ES" i="1" dirty="0" smtClean="0"/>
              <a:t>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</a:p>
          <a:p>
            <a:r>
              <a:rPr lang="es-ES" i="1" dirty="0" smtClean="0"/>
              <a:t>Stanley Cup Hockey </a:t>
            </a:r>
            <a:r>
              <a:rPr lang="es-ES" i="1" dirty="0" err="1" smtClean="0"/>
              <a:t>Finals</a:t>
            </a:r>
            <a:r>
              <a:rPr lang="es-ES" i="1" dirty="0" smtClean="0"/>
              <a:t> </a:t>
            </a:r>
          </a:p>
          <a:p>
            <a:r>
              <a:rPr lang="en-US" i="1" dirty="0" smtClean="0"/>
              <a:t>on June 15</a:t>
            </a:r>
            <a:r>
              <a:rPr lang="en-US" i="1" baseline="30000" dirty="0" smtClean="0"/>
              <a:t>th,</a:t>
            </a:r>
            <a:r>
              <a:rPr lang="en-US" i="1" dirty="0" smtClean="0"/>
              <a:t> 2011</a:t>
            </a:r>
            <a:endParaRPr lang="es-ES" i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/>
          <a:lstStyle/>
          <a:p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ToK</a:t>
            </a:r>
            <a:r>
              <a:rPr lang="es-ES" dirty="0" smtClean="0"/>
              <a:t> Oral </a:t>
            </a:r>
            <a:r>
              <a:rPr lang="es-ES" dirty="0" err="1" smtClean="0"/>
              <a:t>Presentation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0"/>
            <a:ext cx="7286676" cy="1011222"/>
          </a:xfrm>
        </p:spPr>
        <p:txBody>
          <a:bodyPr/>
          <a:lstStyle/>
          <a:p>
            <a:r>
              <a:rPr lang="en-US" dirty="0" smtClean="0"/>
              <a:t>Summary of RLS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543824" cy="5214974"/>
          </a:xfrm>
        </p:spPr>
        <p:txBody>
          <a:bodyPr>
            <a:normAutofit/>
          </a:bodyPr>
          <a:lstStyle/>
          <a:p>
            <a:r>
              <a:rPr lang="en-US" dirty="0" smtClean="0"/>
              <a:t>The city of Vancouver set up giant screens so that fans 	   could watch the game</a:t>
            </a:r>
          </a:p>
          <a:p>
            <a:r>
              <a:rPr lang="en-US" dirty="0" smtClean="0"/>
              <a:t>The local team lost</a:t>
            </a:r>
          </a:p>
          <a:p>
            <a:r>
              <a:rPr lang="en-US" dirty="0" smtClean="0"/>
              <a:t>Fans destroyed the screens and rioting began</a:t>
            </a:r>
          </a:p>
          <a:p>
            <a:r>
              <a:rPr lang="en-US" dirty="0" smtClean="0"/>
              <a:t>Store windows were broken and stores looted</a:t>
            </a:r>
          </a:p>
          <a:p>
            <a:r>
              <a:rPr lang="en-US" dirty="0" smtClean="0"/>
              <a:t>Fights broke out between Vancouver supporters </a:t>
            </a:r>
          </a:p>
          <a:p>
            <a:r>
              <a:rPr lang="en-US" dirty="0" smtClean="0"/>
              <a:t>Cars were set on fire, including police cars</a:t>
            </a:r>
          </a:p>
          <a:p>
            <a:r>
              <a:rPr lang="en-US" dirty="0" smtClean="0"/>
              <a:t>Riot police sprayed gas to disperse the crowds</a:t>
            </a:r>
          </a:p>
          <a:p>
            <a:r>
              <a:rPr lang="en-US" dirty="0" smtClean="0"/>
              <a:t>Hundreds of people were injured and arrested</a:t>
            </a:r>
          </a:p>
          <a:p>
            <a:r>
              <a:rPr lang="en-US" dirty="0" smtClean="0"/>
              <a:t>Millions of dollars in damages were reported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dirty="0" smtClean="0"/>
              <a:t>“How can well behaved sports fans from an advanced and liberal society behave this way?”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sz="2400" i="1" dirty="0" smtClean="0"/>
              <a:t>Teacher from Vancouver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“So sad watching our VPD cars on fire and how quickly people can turn from law-abiding to  law-breaking.”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sz="2400" i="1" dirty="0" smtClean="0"/>
              <a:t>Vancouver Police Department on Twitter</a:t>
            </a:r>
            <a:endParaRPr lang="en-US" sz="24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smtClean="0"/>
              <a:t>2. Extract Knowledge Issue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1142984"/>
            <a:ext cx="7943848" cy="3286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KI = open-ended questions that have more than one possible answer; explicitly </a:t>
            </a:r>
            <a:r>
              <a:rPr lang="en-US" sz="2400" b="1" dirty="0" smtClean="0"/>
              <a:t>about </a:t>
            </a:r>
            <a:r>
              <a:rPr lang="en-US" sz="2400" dirty="0" smtClean="0"/>
              <a:t>knowledge and not subject-specific claims; worded in TOK vocabulary and concepts: 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Areas of Knowledge</a:t>
            </a:r>
            <a:r>
              <a:rPr lang="en-US" sz="2400" dirty="0" smtClean="0"/>
              <a:t>: Natural Sciences, Social Sciences, History, Mathematics, Ethics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Ways of Knowing</a:t>
            </a:r>
            <a:r>
              <a:rPr lang="en-US" sz="2400" dirty="0" smtClean="0"/>
              <a:t>: Reason, Emotion, Perception, Language</a:t>
            </a:r>
          </a:p>
          <a:p>
            <a:r>
              <a:rPr lang="en-US" sz="2400" dirty="0" smtClean="0"/>
              <a:t>and the </a:t>
            </a:r>
            <a:r>
              <a:rPr lang="en-US" sz="2400" b="1" dirty="0" smtClean="0"/>
              <a:t>Concepts</a:t>
            </a:r>
            <a:r>
              <a:rPr lang="en-US" sz="2400" dirty="0" smtClean="0"/>
              <a:t> in the linking questions—belief, certainty, culture, evidence, experience, explanation, interpretation, intuition, justification, truth, values</a:t>
            </a:r>
          </a:p>
          <a:p>
            <a:r>
              <a:rPr lang="en-US" sz="2400" dirty="0" smtClean="0"/>
              <a:t>precise in terms of the relationships between these concepts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Rectángulo"/>
          <p:cNvSpPr/>
          <p:nvPr/>
        </p:nvSpPr>
        <p:spPr>
          <a:xfrm>
            <a:off x="500002" y="4643446"/>
            <a:ext cx="82154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 smtClean="0"/>
              <a:t>How do individuals know what is the ethical thing to do when the collective is doing something seemingly wrong?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694374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Analyze the Knowledge Issue </a:t>
            </a:r>
            <a:br>
              <a:rPr lang="en-US" dirty="0" smtClean="0"/>
            </a:br>
            <a:r>
              <a:rPr lang="en-US" dirty="0" smtClean="0"/>
              <a:t>What is the ‘ethical thing to do’?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5072074"/>
            <a:ext cx="8643998" cy="17859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Do we agree that :</a:t>
            </a:r>
          </a:p>
          <a:p>
            <a:r>
              <a:rPr lang="en-US" dirty="0" smtClean="0"/>
              <a:t>it is wrong to break store windows and steal (looting)?</a:t>
            </a:r>
          </a:p>
          <a:p>
            <a:r>
              <a:rPr lang="en-US" dirty="0" smtClean="0"/>
              <a:t>it is wrong to destroy private property?</a:t>
            </a:r>
          </a:p>
          <a:p>
            <a:r>
              <a:rPr lang="en-US" dirty="0" smtClean="0"/>
              <a:t>It is wrong to  fight and beat up others because you are angry?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5362" name="Picture 2" descr="http://www.isu.edu/stdorg/idea/eth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3"/>
            <a:ext cx="5072098" cy="3516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58246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Yes!  But, why?</a:t>
            </a:r>
            <a:br>
              <a:rPr lang="en-US" dirty="0" smtClean="0"/>
            </a:br>
            <a:r>
              <a:rPr lang="en-US" dirty="0" smtClean="0"/>
              <a:t>Where does ethical conduct come from? </a:t>
            </a:r>
            <a:br>
              <a:rPr lang="en-US" dirty="0" smtClean="0"/>
            </a:br>
            <a:r>
              <a:rPr lang="en-US" dirty="0" smtClean="0"/>
              <a:t>Why is it important to behave ethically?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64" y="2786058"/>
            <a:ext cx="8358278" cy="34290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Ethical codes  are sets of rules that control and regulate the way people in a collective should behave</a:t>
            </a:r>
          </a:p>
          <a:p>
            <a:r>
              <a:rPr lang="en-US" sz="3200" dirty="0" smtClean="0"/>
              <a:t>Ethics are more than just rules or laws – they establish principles on which rules are based</a:t>
            </a:r>
          </a:p>
          <a:p>
            <a:r>
              <a:rPr lang="en-US" sz="3200" dirty="0" smtClean="0"/>
              <a:t>Ethical decisions reside in our own consciences</a:t>
            </a:r>
            <a:endParaRPr lang="es-ES" sz="32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alvin and hobbes ethic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40258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0298" y="571480"/>
            <a:ext cx="5715040" cy="1500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Stuart Mill’s </a:t>
            </a:r>
            <a:br>
              <a:rPr lang="en-US" dirty="0" smtClean="0"/>
            </a:br>
            <a:r>
              <a:rPr lang="en-US" dirty="0" smtClean="0"/>
              <a:t>Utilitarian Theory of Ethics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2714620"/>
            <a:ext cx="8001056" cy="3357586"/>
          </a:xfrm>
        </p:spPr>
        <p:txBody>
          <a:bodyPr>
            <a:normAutofit/>
          </a:bodyPr>
          <a:lstStyle/>
          <a:p>
            <a:r>
              <a:rPr lang="en-US" dirty="0" smtClean="0"/>
              <a:t>The right thing to do is not just to ensure your own happiness, but the happiness of the whole society</a:t>
            </a:r>
          </a:p>
          <a:p>
            <a:endParaRPr lang="en-US" dirty="0" smtClean="0"/>
          </a:p>
          <a:p>
            <a:r>
              <a:rPr lang="en-US" dirty="0" smtClean="0"/>
              <a:t>Actions are right if they benefit the majority of people</a:t>
            </a:r>
          </a:p>
          <a:p>
            <a:endParaRPr lang="en-US" dirty="0" smtClean="0"/>
          </a:p>
          <a:p>
            <a:r>
              <a:rPr lang="en-US" dirty="0" smtClean="0"/>
              <a:t>We should seek the greatest happiness for the greatest number of people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37890" name="Picture 2" descr="http://www.sabidurias.com/img/cache/autores/6/651-john-stuart-mill-2-10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85728"/>
            <a:ext cx="1714512" cy="210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8860" y="714356"/>
            <a:ext cx="6257940" cy="1643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Self-interest Theory of Ethics</a:t>
            </a:r>
            <a:br>
              <a:rPr lang="en-US" dirty="0" smtClean="0"/>
            </a:br>
            <a:r>
              <a:rPr lang="en-US" dirty="0" smtClean="0"/>
              <a:t>advanced by Aristotle</a:t>
            </a:r>
            <a:br>
              <a:rPr lang="en-U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2571744"/>
            <a:ext cx="8143932" cy="4286256"/>
          </a:xfrm>
        </p:spPr>
        <p:txBody>
          <a:bodyPr>
            <a:normAutofit/>
          </a:bodyPr>
          <a:lstStyle/>
          <a:p>
            <a:r>
              <a:rPr lang="en-US" dirty="0" smtClean="0"/>
              <a:t>We are reasoning, rational beings, so we can differentiate the concepts of right and wrong</a:t>
            </a:r>
          </a:p>
          <a:p>
            <a:r>
              <a:rPr lang="en-US" dirty="0" smtClean="0"/>
              <a:t>To be happy is defined as being content with life in a </a:t>
            </a:r>
            <a:r>
              <a:rPr lang="en-US" b="1" dirty="0" smtClean="0"/>
              <a:t>fulfilled </a:t>
            </a:r>
            <a:r>
              <a:rPr lang="en-US" dirty="0" smtClean="0"/>
              <a:t>and </a:t>
            </a:r>
            <a:r>
              <a:rPr lang="en-US" b="1" dirty="0" smtClean="0"/>
              <a:t>virtuous</a:t>
            </a:r>
            <a:r>
              <a:rPr lang="en-US" dirty="0" smtClean="0"/>
              <a:t> way </a:t>
            </a:r>
          </a:p>
          <a:p>
            <a:r>
              <a:rPr lang="en-US" dirty="0" smtClean="0"/>
              <a:t>It is in our self-interest to cultivate virtues like generosity, bravery, temperance, loyalty because in the long-term the practice of these virtues will ensure our happiness</a:t>
            </a:r>
            <a:endParaRPr lang="es-ES" dirty="0"/>
          </a:p>
        </p:txBody>
      </p:sp>
      <p:pic>
        <p:nvPicPr>
          <p:cNvPr id="33794" name="Picture 2" descr="http://images.sodahead.com/blogs/000283003/aristotle_xlarg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371752"/>
            <a:ext cx="1643074" cy="2137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Self-interest Theory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steal, you will soon be rejected by the community in which you live</a:t>
            </a:r>
          </a:p>
          <a:p>
            <a:r>
              <a:rPr lang="en-US" dirty="0" smtClean="0"/>
              <a:t>Psychologically-speaking, you respect others because you share the same human nature:</a:t>
            </a:r>
          </a:p>
          <a:p>
            <a:pPr lvl="1"/>
            <a:r>
              <a:rPr lang="en-US" dirty="0" smtClean="0"/>
              <a:t>“Other people are of value because they are the same species as yourself.”</a:t>
            </a:r>
          </a:p>
          <a:p>
            <a:pPr lvl="1"/>
            <a:r>
              <a:rPr lang="en-US" dirty="0" smtClean="0"/>
              <a:t>Hence, feelings of sympathy and solidarity</a:t>
            </a:r>
          </a:p>
          <a:p>
            <a:pPr lvl="1"/>
            <a:r>
              <a:rPr lang="en-US" dirty="0" smtClean="0"/>
              <a:t>You treat others as you would like to be treated (Kant’s ‘</a:t>
            </a:r>
            <a:r>
              <a:rPr lang="en-US" b="1" i="1" dirty="0" smtClean="0"/>
              <a:t>categorical imperative</a:t>
            </a:r>
            <a:r>
              <a:rPr lang="en-US" dirty="0" smtClean="0"/>
              <a:t>’)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08" y="571480"/>
            <a:ext cx="5857916" cy="1285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Kant’s </a:t>
            </a:r>
            <a:br>
              <a:rPr lang="en-US" dirty="0" smtClean="0"/>
            </a:br>
            <a:r>
              <a:rPr lang="en-US" dirty="0" smtClean="0"/>
              <a:t>‘Categorical Imperative’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2285992"/>
            <a:ext cx="8358246" cy="421484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is a rational, universal explanation for ethical </a:t>
            </a:r>
            <a:r>
              <a:rPr lang="en-US" dirty="0" err="1" smtClean="0"/>
              <a:t>behaviour</a:t>
            </a:r>
            <a:r>
              <a:rPr lang="en-US" dirty="0" smtClean="0"/>
              <a:t>, transcending cultures</a:t>
            </a:r>
          </a:p>
          <a:p>
            <a:r>
              <a:rPr lang="en-US" dirty="0" smtClean="0"/>
              <a:t>Kant called the supreme principle of morality: Categorical Imperative</a:t>
            </a:r>
          </a:p>
          <a:p>
            <a:r>
              <a:rPr lang="en-US" dirty="0" smtClean="0"/>
              <a:t>We are capable of reason and have ethical responsibilities</a:t>
            </a:r>
          </a:p>
          <a:p>
            <a:r>
              <a:rPr lang="en-US" dirty="0" smtClean="0"/>
              <a:t>As reasoning beings, we can consider what would happen if our actions became a universal rule of conduct. (What would happen if everyone, categorically, did what you did?)</a:t>
            </a:r>
          </a:p>
          <a:p>
            <a:r>
              <a:rPr lang="en-US" dirty="0" smtClean="0"/>
              <a:t>Kant also believed in the Law of Respecting Others</a:t>
            </a:r>
          </a:p>
          <a:p>
            <a:pPr lvl="1"/>
            <a:r>
              <a:rPr lang="en-US" dirty="0" smtClean="0"/>
              <a:t>We must all respect others in the same way we expect to be treated</a:t>
            </a:r>
          </a:p>
          <a:p>
            <a:pPr lvl="1"/>
            <a:r>
              <a:rPr lang="en-US" dirty="0" smtClean="0"/>
              <a:t>The Law of Respecting Others should be universally applied</a:t>
            </a:r>
          </a:p>
          <a:p>
            <a:endParaRPr lang="es-ES" dirty="0"/>
          </a:p>
        </p:txBody>
      </p:sp>
      <p:pic>
        <p:nvPicPr>
          <p:cNvPr id="35842" name="Picture 2" descr="http://upload.wikimedia.org/wikipedia/en/3/3f/Immanuel_Kan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5772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</a:t>
            </a:r>
            <a:r>
              <a:rPr lang="en-US" dirty="0" err="1" smtClean="0"/>
              <a:t>ToK</a:t>
            </a:r>
            <a:r>
              <a:rPr lang="en-US" dirty="0" smtClean="0"/>
              <a:t> Oral Presentation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s-ES" dirty="0" err="1" smtClean="0"/>
              <a:t>Identify</a:t>
            </a:r>
            <a:r>
              <a:rPr lang="es-ES" dirty="0" smtClean="0"/>
              <a:t> and explore a </a:t>
            </a:r>
            <a:r>
              <a:rPr lang="es-ES" dirty="0" err="1" smtClean="0"/>
              <a:t>Knowledge</a:t>
            </a:r>
            <a:r>
              <a:rPr lang="es-ES" dirty="0" smtClean="0"/>
              <a:t> </a:t>
            </a:r>
            <a:r>
              <a:rPr lang="es-ES" dirty="0" err="1" smtClean="0"/>
              <a:t>Issue</a:t>
            </a:r>
            <a:r>
              <a:rPr lang="es-ES" dirty="0" smtClean="0"/>
              <a:t>  (KI) </a:t>
            </a:r>
            <a:r>
              <a:rPr lang="es-ES" dirty="0" err="1" smtClean="0"/>
              <a:t>raised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a Real</a:t>
            </a:r>
            <a:r>
              <a:rPr lang="en-US" dirty="0" smtClean="0"/>
              <a:t>-life Situation (RLS)</a:t>
            </a:r>
          </a:p>
          <a:p>
            <a:r>
              <a:rPr lang="en-US" dirty="0" smtClean="0"/>
              <a:t>Show insightful thinking about KI, supporting ideas  about knowledge claims, justifying thinking, making connections with </a:t>
            </a:r>
            <a:r>
              <a:rPr lang="en-US" dirty="0" err="1" smtClean="0"/>
              <a:t>ToK</a:t>
            </a:r>
            <a:r>
              <a:rPr lang="en-US" dirty="0" smtClean="0"/>
              <a:t> concepts</a:t>
            </a:r>
          </a:p>
          <a:p>
            <a:r>
              <a:rPr lang="en-US" dirty="0" smtClean="0"/>
              <a:t>Presentation should have two stages:</a:t>
            </a:r>
          </a:p>
          <a:p>
            <a:pPr lvl="1"/>
            <a:r>
              <a:rPr lang="en-US" dirty="0" smtClean="0"/>
              <a:t> an introduction and brief explanation of the RLS, and clear identification of KI</a:t>
            </a:r>
          </a:p>
          <a:p>
            <a:pPr lvl="1"/>
            <a:r>
              <a:rPr lang="en-US" dirty="0" smtClean="0"/>
              <a:t>Discussion of KI and shows how the KI relates to RLS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n-US" dirty="0" smtClean="0"/>
              <a:t>Summing up why ethics is important: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501122" cy="2857520"/>
          </a:xfrm>
        </p:spPr>
        <p:txBody>
          <a:bodyPr>
            <a:normAutofit/>
          </a:bodyPr>
          <a:lstStyle/>
          <a:p>
            <a:r>
              <a:rPr lang="en-US" dirty="0" smtClean="0"/>
              <a:t>For utilitarian purposes, we should behave ethically in order to ensure the greatest happiness for the greatest number of people</a:t>
            </a:r>
          </a:p>
          <a:p>
            <a:r>
              <a:rPr lang="en-US" dirty="0" smtClean="0"/>
              <a:t>For Aristotle, if we behave ethically we ensure our own ‘fulfilled’ and ‘virtuous’ happiness in the long-run</a:t>
            </a:r>
          </a:p>
          <a:p>
            <a:r>
              <a:rPr lang="en-US" dirty="0" smtClean="0"/>
              <a:t>For Kant, we have ethical responsibilities due to the ability to reason: ‘categorical imperative’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0034" y="4429132"/>
            <a:ext cx="7929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i="1" dirty="0" smtClean="0"/>
              <a:t>For people who rioted in Vancouver, they were not only behaving illegally and stupidly, but also unethically</a:t>
            </a:r>
            <a:endParaRPr lang="es-ES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But!</a:t>
            </a:r>
            <a:br>
              <a:rPr lang="en-US" dirty="0" smtClean="0"/>
            </a:br>
            <a:r>
              <a:rPr lang="en-US" dirty="0" smtClean="0"/>
              <a:t>What happens when a social collective seems to act wrongly?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357431"/>
            <a:ext cx="8229600" cy="3214710"/>
          </a:xfrm>
        </p:spPr>
        <p:txBody>
          <a:bodyPr/>
          <a:lstStyle/>
          <a:p>
            <a:r>
              <a:rPr lang="en-US" dirty="0" smtClean="0"/>
              <a:t>How do we know it is wrong when many people are doing it?</a:t>
            </a:r>
          </a:p>
          <a:p>
            <a:pPr lvl="1"/>
            <a:r>
              <a:rPr lang="en-US" dirty="0" smtClean="0"/>
              <a:t>Violent  manifestations</a:t>
            </a:r>
          </a:p>
          <a:p>
            <a:pPr lvl="1"/>
            <a:r>
              <a:rPr lang="en-US" dirty="0" smtClean="0"/>
              <a:t>Riots</a:t>
            </a:r>
          </a:p>
          <a:p>
            <a:pPr lvl="1"/>
            <a:r>
              <a:rPr lang="en-US" dirty="0" smtClean="0"/>
              <a:t>Anti-Jewish Pogroms 1930’s</a:t>
            </a:r>
          </a:p>
          <a:p>
            <a:pPr lvl="1"/>
            <a:r>
              <a:rPr lang="en-US" dirty="0" smtClean="0"/>
              <a:t>Food riots</a:t>
            </a:r>
          </a:p>
          <a:p>
            <a:pPr lvl="1"/>
            <a:r>
              <a:rPr lang="en-US" dirty="0" smtClean="0"/>
              <a:t>Sports violence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43848" cy="1071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Identify other KIs: </a:t>
            </a:r>
            <a:br>
              <a:rPr lang="en-US" dirty="0" smtClean="0"/>
            </a:br>
            <a:r>
              <a:rPr lang="en-US" dirty="0" smtClean="0"/>
              <a:t>	Psychology of masses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42910" y="2000240"/>
            <a:ext cx="8001056" cy="4572032"/>
          </a:xfrm>
        </p:spPr>
        <p:txBody>
          <a:bodyPr>
            <a:normAutofit/>
          </a:bodyPr>
          <a:lstStyle/>
          <a:p>
            <a:r>
              <a:rPr lang="en-US" dirty="0" smtClean="0"/>
              <a:t>“the madding crowd”</a:t>
            </a:r>
          </a:p>
          <a:p>
            <a:r>
              <a:rPr lang="en-US" dirty="0" smtClean="0"/>
              <a:t>the anonymity of crowds – enthusiasm of a crowd makes an individual less aware of true nature of their actions</a:t>
            </a:r>
          </a:p>
          <a:p>
            <a:r>
              <a:rPr lang="en-US" dirty="0" err="1" smtClean="0"/>
              <a:t>Gustave</a:t>
            </a:r>
            <a:r>
              <a:rPr lang="en-US" dirty="0" smtClean="0"/>
              <a:t> Le Bon, French sociologist (1841-1931)</a:t>
            </a:r>
          </a:p>
          <a:p>
            <a:pPr lvl="1"/>
            <a:r>
              <a:rPr lang="en-US" dirty="0" err="1" smtClean="0"/>
              <a:t>Behaviour</a:t>
            </a:r>
            <a:r>
              <a:rPr lang="en-US" dirty="0" smtClean="0"/>
              <a:t> of crowds are based more on emotion than on intellect</a:t>
            </a:r>
          </a:p>
          <a:p>
            <a:r>
              <a:rPr lang="en-US" dirty="0" smtClean="0"/>
              <a:t>Kurt </a:t>
            </a:r>
            <a:r>
              <a:rPr lang="en-US" dirty="0" err="1" smtClean="0"/>
              <a:t>Lewin</a:t>
            </a:r>
            <a:r>
              <a:rPr lang="en-US" dirty="0" smtClean="0"/>
              <a:t>, German-American psychologist (1890-1947)</a:t>
            </a:r>
          </a:p>
          <a:p>
            <a:pPr lvl="1"/>
            <a:r>
              <a:rPr lang="en-US" dirty="0" err="1" smtClean="0"/>
              <a:t>Lewin’s</a:t>
            </a:r>
            <a:r>
              <a:rPr lang="en-US" dirty="0" smtClean="0"/>
              <a:t> Equation:  B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f</a:t>
            </a:r>
            <a:r>
              <a:rPr lang="en-US" dirty="0" smtClean="0"/>
              <a:t>(P,E) means that individual </a:t>
            </a:r>
            <a:r>
              <a:rPr lang="en-US" dirty="0" err="1" smtClean="0"/>
              <a:t>behaviour</a:t>
            </a:r>
            <a:r>
              <a:rPr lang="en-US" dirty="0" smtClean="0"/>
              <a:t> is a function of Person and their Environment</a:t>
            </a:r>
          </a:p>
          <a:p>
            <a:pPr lvl="2"/>
            <a:r>
              <a:rPr lang="en-US" dirty="0" smtClean="0"/>
              <a:t>A violent environment can lead a peaceful individual to behave violently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Identify other KIs: </a:t>
            </a:r>
            <a:br>
              <a:rPr lang="en-US" dirty="0" smtClean="0"/>
            </a:br>
            <a:r>
              <a:rPr lang="en-US" dirty="0" smtClean="0"/>
              <a:t>	Biological explanations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2162156"/>
            <a:ext cx="8186766" cy="4695844"/>
          </a:xfrm>
        </p:spPr>
        <p:txBody>
          <a:bodyPr>
            <a:normAutofit/>
          </a:bodyPr>
          <a:lstStyle/>
          <a:p>
            <a:r>
              <a:rPr lang="en-US" dirty="0" smtClean="0"/>
              <a:t>“Herd </a:t>
            </a:r>
            <a:r>
              <a:rPr lang="en-US" dirty="0" err="1" smtClean="0"/>
              <a:t>behaviour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Crowds which are threatened behave in the same way as herds of animals fleeing a predator</a:t>
            </a:r>
          </a:p>
          <a:p>
            <a:pPr lvl="2"/>
            <a:r>
              <a:rPr lang="en-US" dirty="0" smtClean="0"/>
              <a:t>Hamilton’s Selfish Herd theory : under panic conditions humans behave the same way as mice or ants</a:t>
            </a:r>
          </a:p>
          <a:p>
            <a:pPr lvl="2"/>
            <a:r>
              <a:rPr lang="en-US" dirty="0" smtClean="0"/>
              <a:t>Role of adrenal gland (adrenaline)</a:t>
            </a:r>
          </a:p>
          <a:p>
            <a:pPr lvl="2"/>
            <a:r>
              <a:rPr lang="en-US" dirty="0" smtClean="0"/>
              <a:t>“fight or flight”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Apply analysis back to RLS – </a:t>
            </a:r>
            <a:br>
              <a:rPr lang="en-US" dirty="0" smtClean="0"/>
            </a:br>
            <a:r>
              <a:rPr lang="en-US" dirty="0" smtClean="0"/>
              <a:t>Observe the ‘Herd </a:t>
            </a:r>
            <a:r>
              <a:rPr lang="en-US" dirty="0" err="1" smtClean="0"/>
              <a:t>Behaviour</a:t>
            </a:r>
            <a:r>
              <a:rPr lang="en-US" dirty="0" smtClean="0"/>
              <a:t>’!</a:t>
            </a:r>
            <a:endParaRPr lang="es-ES" dirty="0"/>
          </a:p>
        </p:txBody>
      </p:sp>
      <p:pic>
        <p:nvPicPr>
          <p:cNvPr id="7" name="Huge Vancouver Riot 2011 Stanley Cup Loss Part 1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7" y="1412776"/>
            <a:ext cx="6851691" cy="513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988424" cy="158417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KI: How do individuals know what is the ethical thing to do when the collective is doing something seemingly wrong?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916832"/>
            <a:ext cx="8352928" cy="4536504"/>
          </a:xfrm>
        </p:spPr>
        <p:txBody>
          <a:bodyPr>
            <a:normAutofit fontScale="77500" lnSpcReduction="20000"/>
          </a:bodyPr>
          <a:lstStyle/>
          <a:p>
            <a:r>
              <a:rPr lang="es-UY" sz="3200" dirty="0" err="1" smtClean="0"/>
              <a:t>Our</a:t>
            </a:r>
            <a:r>
              <a:rPr lang="es-UY" sz="3200" dirty="0" smtClean="0"/>
              <a:t> </a:t>
            </a:r>
            <a:r>
              <a:rPr lang="es-UY" sz="3200" dirty="0" err="1" smtClean="0"/>
              <a:t>understanding</a:t>
            </a:r>
            <a:r>
              <a:rPr lang="es-UY" sz="3200" dirty="0" smtClean="0"/>
              <a:t> of </a:t>
            </a:r>
            <a:r>
              <a:rPr lang="es-UY" sz="3200" dirty="0" err="1" smtClean="0"/>
              <a:t>what</a:t>
            </a:r>
            <a:r>
              <a:rPr lang="es-UY" sz="3200" dirty="0" smtClean="0"/>
              <a:t> are </a:t>
            </a:r>
            <a:r>
              <a:rPr lang="es-UY" sz="3200" dirty="0" err="1" smtClean="0"/>
              <a:t>correct</a:t>
            </a:r>
            <a:r>
              <a:rPr lang="es-UY" sz="3200" dirty="0" smtClean="0"/>
              <a:t> individual </a:t>
            </a:r>
            <a:r>
              <a:rPr lang="es-UY" sz="3200" dirty="0" err="1" smtClean="0"/>
              <a:t>ethical</a:t>
            </a:r>
            <a:r>
              <a:rPr lang="es-UY" sz="3200" dirty="0" smtClean="0"/>
              <a:t> </a:t>
            </a:r>
            <a:r>
              <a:rPr lang="es-UY" sz="3200" dirty="0" err="1" smtClean="0"/>
              <a:t>decisions</a:t>
            </a:r>
            <a:r>
              <a:rPr lang="es-UY" sz="3200" dirty="0" smtClean="0"/>
              <a:t> are </a:t>
            </a:r>
            <a:r>
              <a:rPr lang="es-UY" sz="3200" dirty="0" err="1" smtClean="0"/>
              <a:t>learned</a:t>
            </a:r>
            <a:r>
              <a:rPr lang="es-UY" sz="3200" dirty="0" smtClean="0"/>
              <a:t> </a:t>
            </a:r>
            <a:r>
              <a:rPr lang="es-UY" sz="3200" dirty="0" err="1" smtClean="0"/>
              <a:t>from</a:t>
            </a:r>
            <a:r>
              <a:rPr lang="es-UY" sz="3200" dirty="0" smtClean="0"/>
              <a:t> </a:t>
            </a:r>
            <a:r>
              <a:rPr lang="es-UY" sz="3200" dirty="0" err="1" smtClean="0"/>
              <a:t>school</a:t>
            </a:r>
            <a:r>
              <a:rPr lang="es-UY" sz="3200" dirty="0" smtClean="0"/>
              <a:t>, </a:t>
            </a:r>
            <a:r>
              <a:rPr lang="es-UY" sz="3200" dirty="0" err="1" smtClean="0"/>
              <a:t>family</a:t>
            </a:r>
            <a:r>
              <a:rPr lang="es-UY" sz="3200" dirty="0" smtClean="0"/>
              <a:t> and role </a:t>
            </a:r>
            <a:r>
              <a:rPr lang="es-UY" sz="3200" dirty="0" err="1" smtClean="0"/>
              <a:t>models</a:t>
            </a:r>
            <a:r>
              <a:rPr lang="es-UY" sz="3200" dirty="0" smtClean="0"/>
              <a:t> in </a:t>
            </a:r>
            <a:r>
              <a:rPr lang="es-UY" sz="3200" dirty="0" err="1" smtClean="0"/>
              <a:t>society</a:t>
            </a:r>
            <a:endParaRPr lang="es-UY" sz="3200" dirty="0" smtClean="0"/>
          </a:p>
          <a:p>
            <a:r>
              <a:rPr lang="es-UY" sz="3200" dirty="0" err="1" smtClean="0"/>
              <a:t>However</a:t>
            </a:r>
            <a:r>
              <a:rPr lang="es-UY" sz="3200" dirty="0" smtClean="0"/>
              <a:t>, as </a:t>
            </a:r>
            <a:r>
              <a:rPr lang="es-UY" sz="3200" dirty="0" err="1" smtClean="0"/>
              <a:t>Lewin</a:t>
            </a:r>
            <a:r>
              <a:rPr lang="es-UY" sz="3200" dirty="0" smtClean="0"/>
              <a:t> </a:t>
            </a:r>
            <a:r>
              <a:rPr lang="es-UY" sz="3200" dirty="0" err="1" smtClean="0"/>
              <a:t>says</a:t>
            </a:r>
            <a:r>
              <a:rPr lang="es-UY" sz="3200" dirty="0" smtClean="0"/>
              <a:t> </a:t>
            </a:r>
            <a:r>
              <a:rPr lang="es-UY" sz="3200" dirty="0" err="1" smtClean="0"/>
              <a:t>that</a:t>
            </a:r>
            <a:r>
              <a:rPr lang="es-UY" sz="3200" dirty="0" smtClean="0"/>
              <a:t> </a:t>
            </a:r>
            <a:r>
              <a:rPr lang="es-UY" sz="3200" dirty="0" err="1" smtClean="0"/>
              <a:t>an</a:t>
            </a:r>
            <a:r>
              <a:rPr lang="es-UY" sz="3200" dirty="0" smtClean="0"/>
              <a:t> individual </a:t>
            </a:r>
            <a:r>
              <a:rPr lang="es-UY" sz="3200" dirty="0" err="1" smtClean="0"/>
              <a:t>behaviour</a:t>
            </a:r>
            <a:r>
              <a:rPr lang="es-UY" sz="3200" dirty="0" smtClean="0"/>
              <a:t> </a:t>
            </a:r>
            <a:r>
              <a:rPr lang="es-UY" sz="3200" dirty="0" err="1" smtClean="0"/>
              <a:t>is</a:t>
            </a:r>
            <a:r>
              <a:rPr lang="es-UY" sz="3200" dirty="0" smtClean="0"/>
              <a:t> </a:t>
            </a:r>
            <a:r>
              <a:rPr lang="es-UY" sz="3200" dirty="0" err="1" smtClean="0"/>
              <a:t>affected</a:t>
            </a:r>
            <a:r>
              <a:rPr lang="es-UY" sz="3200" dirty="0" smtClean="0"/>
              <a:t> </a:t>
            </a:r>
            <a:r>
              <a:rPr lang="es-UY" sz="3200" dirty="0" err="1" smtClean="0"/>
              <a:t>by</a:t>
            </a:r>
            <a:r>
              <a:rPr lang="es-UY" sz="3200" dirty="0" smtClean="0"/>
              <a:t> </a:t>
            </a:r>
            <a:r>
              <a:rPr lang="es-UY" sz="3200" dirty="0" err="1" smtClean="0"/>
              <a:t>his</a:t>
            </a:r>
            <a:r>
              <a:rPr lang="es-UY" sz="3200" dirty="0" smtClean="0"/>
              <a:t> </a:t>
            </a:r>
            <a:r>
              <a:rPr lang="es-UY" sz="3200" dirty="0" err="1" smtClean="0"/>
              <a:t>or</a:t>
            </a:r>
            <a:r>
              <a:rPr lang="es-UY" sz="3200" dirty="0" smtClean="0"/>
              <a:t> </a:t>
            </a:r>
            <a:r>
              <a:rPr lang="es-UY" sz="3200" dirty="0" err="1" smtClean="0"/>
              <a:t>her</a:t>
            </a:r>
            <a:r>
              <a:rPr lang="es-UY" sz="3200" dirty="0" smtClean="0"/>
              <a:t> </a:t>
            </a:r>
            <a:r>
              <a:rPr lang="es-UY" sz="3200" dirty="0" err="1" smtClean="0"/>
              <a:t>environment</a:t>
            </a:r>
            <a:r>
              <a:rPr lang="es-UY" sz="3200" dirty="0" smtClean="0"/>
              <a:t>, </a:t>
            </a:r>
            <a:r>
              <a:rPr lang="es-UY" sz="3200" dirty="0" err="1" smtClean="0"/>
              <a:t>these</a:t>
            </a:r>
            <a:r>
              <a:rPr lang="es-UY" sz="3200" dirty="0" smtClean="0"/>
              <a:t> </a:t>
            </a:r>
            <a:r>
              <a:rPr lang="es-UY" sz="3200" dirty="0" err="1" smtClean="0"/>
              <a:t>ethical</a:t>
            </a:r>
            <a:r>
              <a:rPr lang="es-UY" sz="3200" dirty="0" smtClean="0"/>
              <a:t> </a:t>
            </a:r>
            <a:r>
              <a:rPr lang="es-UY" sz="3200" dirty="0" err="1" smtClean="0"/>
              <a:t>or</a:t>
            </a:r>
            <a:r>
              <a:rPr lang="es-UY" sz="3200" dirty="0" smtClean="0"/>
              <a:t> </a:t>
            </a:r>
            <a:r>
              <a:rPr lang="es-UY" sz="3200" dirty="0" err="1" smtClean="0"/>
              <a:t>unethical</a:t>
            </a:r>
            <a:r>
              <a:rPr lang="es-UY" sz="3200" dirty="0" smtClean="0"/>
              <a:t> </a:t>
            </a:r>
            <a:r>
              <a:rPr lang="es-UY" sz="3200" dirty="0" err="1" smtClean="0"/>
              <a:t>behaviours</a:t>
            </a:r>
            <a:r>
              <a:rPr lang="es-UY" sz="3200" dirty="0" smtClean="0"/>
              <a:t> can </a:t>
            </a:r>
            <a:r>
              <a:rPr lang="es-UY" sz="3200" dirty="0" err="1" smtClean="0"/>
              <a:t>be</a:t>
            </a:r>
            <a:r>
              <a:rPr lang="es-UY" sz="3200" dirty="0" smtClean="0"/>
              <a:t> </a:t>
            </a:r>
            <a:r>
              <a:rPr lang="es-UY" sz="3200" dirty="0" err="1" smtClean="0"/>
              <a:t>altered</a:t>
            </a:r>
            <a:r>
              <a:rPr lang="es-UY" sz="3200" dirty="0" smtClean="0"/>
              <a:t> </a:t>
            </a:r>
            <a:r>
              <a:rPr lang="es-UY" sz="3200" dirty="0" err="1" smtClean="0"/>
              <a:t>by</a:t>
            </a:r>
            <a:r>
              <a:rPr lang="es-UY" sz="3200" dirty="0" smtClean="0"/>
              <a:t> </a:t>
            </a:r>
            <a:r>
              <a:rPr lang="es-UY" sz="3200" dirty="0" err="1" smtClean="0"/>
              <a:t>the</a:t>
            </a:r>
            <a:r>
              <a:rPr lang="es-UY" sz="3200" dirty="0" smtClean="0"/>
              <a:t> </a:t>
            </a:r>
            <a:r>
              <a:rPr lang="es-UY" sz="3200" dirty="0" err="1" smtClean="0"/>
              <a:t>way</a:t>
            </a:r>
            <a:r>
              <a:rPr lang="es-UY" sz="3200" dirty="0" smtClean="0"/>
              <a:t> a </a:t>
            </a:r>
            <a:r>
              <a:rPr lang="es-UY" sz="3200" dirty="0" err="1" smtClean="0"/>
              <a:t>crowd</a:t>
            </a:r>
            <a:r>
              <a:rPr lang="es-UY" sz="3200" dirty="0" smtClean="0"/>
              <a:t> </a:t>
            </a:r>
            <a:r>
              <a:rPr lang="es-UY" sz="3200" dirty="0" err="1" smtClean="0"/>
              <a:t>behaves</a:t>
            </a:r>
            <a:endParaRPr lang="es-UY" sz="3200" dirty="0" smtClean="0"/>
          </a:p>
          <a:p>
            <a:r>
              <a:rPr lang="es-UY" sz="3200" dirty="0" err="1" smtClean="0"/>
              <a:t>This</a:t>
            </a:r>
            <a:r>
              <a:rPr lang="es-UY" sz="3200" dirty="0" smtClean="0"/>
              <a:t> can </a:t>
            </a:r>
            <a:r>
              <a:rPr lang="es-UY" sz="3200" dirty="0" err="1" smtClean="0"/>
              <a:t>be</a:t>
            </a:r>
            <a:r>
              <a:rPr lang="es-UY" sz="3200" dirty="0" smtClean="0"/>
              <a:t> </a:t>
            </a:r>
            <a:r>
              <a:rPr lang="es-UY" sz="3200" dirty="0" err="1" smtClean="0"/>
              <a:t>due</a:t>
            </a:r>
            <a:r>
              <a:rPr lang="es-UY" sz="3200" dirty="0" smtClean="0"/>
              <a:t> </a:t>
            </a:r>
            <a:r>
              <a:rPr lang="es-UY" sz="3200" dirty="0" err="1" smtClean="0"/>
              <a:t>to</a:t>
            </a:r>
            <a:r>
              <a:rPr lang="es-UY" sz="3200" dirty="0" smtClean="0"/>
              <a:t> </a:t>
            </a:r>
            <a:r>
              <a:rPr lang="es-UY" sz="3200" dirty="0" err="1" smtClean="0"/>
              <a:t>crowd</a:t>
            </a:r>
            <a:r>
              <a:rPr lang="es-UY" sz="3200" dirty="0" smtClean="0"/>
              <a:t> </a:t>
            </a:r>
            <a:r>
              <a:rPr lang="es-UY" sz="3200" dirty="0" err="1" smtClean="0"/>
              <a:t>psychology</a:t>
            </a:r>
            <a:r>
              <a:rPr lang="es-UY" sz="3200" dirty="0" smtClean="0"/>
              <a:t>, as Le Bon </a:t>
            </a:r>
            <a:r>
              <a:rPr lang="es-UY" sz="3200" dirty="0" err="1" smtClean="0"/>
              <a:t>says</a:t>
            </a:r>
            <a:r>
              <a:rPr lang="es-UY" sz="3200" dirty="0" smtClean="0"/>
              <a:t> </a:t>
            </a:r>
            <a:r>
              <a:rPr lang="es-UY" sz="3200" dirty="0" err="1" smtClean="0"/>
              <a:t>that</a:t>
            </a:r>
            <a:r>
              <a:rPr lang="es-UY" sz="3200" dirty="0" smtClean="0"/>
              <a:t> </a:t>
            </a:r>
            <a:r>
              <a:rPr lang="es-UY" sz="3200" dirty="0" err="1" smtClean="0"/>
              <a:t>crowds</a:t>
            </a:r>
            <a:r>
              <a:rPr lang="es-UY" sz="3200" dirty="0" smtClean="0"/>
              <a:t> lead </a:t>
            </a:r>
            <a:r>
              <a:rPr lang="es-UY" sz="3200" dirty="0" err="1" smtClean="0"/>
              <a:t>to</a:t>
            </a:r>
            <a:r>
              <a:rPr lang="es-UY" sz="3200" dirty="0" smtClean="0"/>
              <a:t> more </a:t>
            </a:r>
            <a:r>
              <a:rPr lang="es-UY" sz="3200" dirty="0" err="1" smtClean="0"/>
              <a:t>emotional</a:t>
            </a:r>
            <a:r>
              <a:rPr lang="es-UY" sz="3200" dirty="0" smtClean="0"/>
              <a:t> </a:t>
            </a:r>
            <a:r>
              <a:rPr lang="es-UY" sz="3200" dirty="0" err="1" smtClean="0"/>
              <a:t>behaviour</a:t>
            </a:r>
            <a:r>
              <a:rPr lang="es-UY" sz="3200" dirty="0" smtClean="0"/>
              <a:t>, </a:t>
            </a:r>
            <a:r>
              <a:rPr lang="es-UY" sz="3200" dirty="0" err="1" smtClean="0"/>
              <a:t>than</a:t>
            </a:r>
            <a:r>
              <a:rPr lang="es-UY" sz="3200" dirty="0" smtClean="0"/>
              <a:t> </a:t>
            </a:r>
            <a:r>
              <a:rPr lang="es-UY" sz="3200" dirty="0" err="1" smtClean="0"/>
              <a:t>using</a:t>
            </a:r>
            <a:r>
              <a:rPr lang="es-UY" sz="3200" dirty="0" smtClean="0"/>
              <a:t> </a:t>
            </a:r>
            <a:r>
              <a:rPr lang="es-UY" sz="3200" dirty="0" err="1" smtClean="0"/>
              <a:t>one’s</a:t>
            </a:r>
            <a:r>
              <a:rPr lang="es-UY" sz="3200" dirty="0" smtClean="0"/>
              <a:t> </a:t>
            </a:r>
            <a:r>
              <a:rPr lang="es-UY" sz="3200" dirty="0" err="1" smtClean="0"/>
              <a:t>reason</a:t>
            </a:r>
            <a:endParaRPr lang="es-UY" sz="3200" dirty="0" smtClean="0"/>
          </a:p>
          <a:p>
            <a:r>
              <a:rPr lang="es-UY" sz="3200" dirty="0" smtClean="0"/>
              <a:t> </a:t>
            </a:r>
            <a:r>
              <a:rPr lang="es-UY" sz="3200" dirty="0" err="1" smtClean="0"/>
              <a:t>This</a:t>
            </a:r>
            <a:r>
              <a:rPr lang="es-UY" sz="3200" dirty="0" smtClean="0"/>
              <a:t> </a:t>
            </a:r>
            <a:r>
              <a:rPr lang="es-UY" sz="3200" dirty="0" err="1" smtClean="0"/>
              <a:t>could</a:t>
            </a:r>
            <a:r>
              <a:rPr lang="es-UY" sz="3200" dirty="0" smtClean="0"/>
              <a:t> </a:t>
            </a:r>
            <a:r>
              <a:rPr lang="es-UY" sz="3200" dirty="0" err="1" smtClean="0"/>
              <a:t>also</a:t>
            </a:r>
            <a:r>
              <a:rPr lang="es-UY" sz="3200" dirty="0" smtClean="0"/>
              <a:t> </a:t>
            </a:r>
            <a:r>
              <a:rPr lang="es-UY" sz="3200" dirty="0" err="1" smtClean="0"/>
              <a:t>be</a:t>
            </a:r>
            <a:r>
              <a:rPr lang="es-UY" sz="3200" dirty="0" smtClean="0"/>
              <a:t> </a:t>
            </a:r>
            <a:r>
              <a:rPr lang="es-UY" sz="3200" dirty="0" err="1" smtClean="0"/>
              <a:t>the</a:t>
            </a:r>
            <a:r>
              <a:rPr lang="es-UY" sz="3200" dirty="0" smtClean="0"/>
              <a:t> </a:t>
            </a:r>
            <a:r>
              <a:rPr lang="es-UY" sz="3200" dirty="0" err="1" smtClean="0"/>
              <a:t>result</a:t>
            </a:r>
            <a:r>
              <a:rPr lang="es-UY" sz="3200" dirty="0" smtClean="0"/>
              <a:t> of </a:t>
            </a:r>
            <a:r>
              <a:rPr lang="es-UY" sz="3200" dirty="0" err="1" smtClean="0"/>
              <a:t>somethinge</a:t>
            </a:r>
            <a:r>
              <a:rPr lang="es-UY" sz="3200" dirty="0" smtClean="0"/>
              <a:t> more </a:t>
            </a:r>
            <a:r>
              <a:rPr lang="es-UY" sz="3200" dirty="0" err="1" smtClean="0"/>
              <a:t>innate</a:t>
            </a:r>
            <a:r>
              <a:rPr lang="es-UY" sz="3200" dirty="0" smtClean="0"/>
              <a:t>, a </a:t>
            </a:r>
            <a:r>
              <a:rPr lang="es-UY" sz="3200" dirty="0" err="1" smtClean="0"/>
              <a:t>biological</a:t>
            </a:r>
            <a:r>
              <a:rPr lang="es-UY" sz="3200" dirty="0" smtClean="0"/>
              <a:t> </a:t>
            </a:r>
            <a:r>
              <a:rPr lang="es-UY" sz="3200" dirty="0" err="1" smtClean="0"/>
              <a:t>instinct</a:t>
            </a:r>
            <a:r>
              <a:rPr lang="es-UY" sz="3200" dirty="0" smtClean="0"/>
              <a:t> </a:t>
            </a:r>
            <a:r>
              <a:rPr lang="es-UY" sz="3200" dirty="0" err="1" smtClean="0"/>
              <a:t>to</a:t>
            </a:r>
            <a:r>
              <a:rPr lang="es-UY" sz="3200" dirty="0" smtClean="0"/>
              <a:t> “</a:t>
            </a:r>
            <a:r>
              <a:rPr lang="es-UY" sz="3200" dirty="0" err="1" smtClean="0"/>
              <a:t>fight</a:t>
            </a:r>
            <a:r>
              <a:rPr lang="es-UY" sz="3200" dirty="0" smtClean="0"/>
              <a:t> </a:t>
            </a:r>
            <a:r>
              <a:rPr lang="es-UY" sz="3200" dirty="0" err="1" smtClean="0"/>
              <a:t>or</a:t>
            </a:r>
            <a:r>
              <a:rPr lang="es-UY" sz="3200" dirty="0" smtClean="0"/>
              <a:t> </a:t>
            </a:r>
            <a:r>
              <a:rPr lang="es-UY" sz="3200" dirty="0" err="1" smtClean="0"/>
              <a:t>flight</a:t>
            </a:r>
            <a:r>
              <a:rPr lang="es-UY" sz="3200" dirty="0" smtClean="0"/>
              <a:t>.”</a:t>
            </a:r>
          </a:p>
          <a:p>
            <a:r>
              <a:rPr lang="es-UY" sz="3200" dirty="0" err="1" smtClean="0"/>
              <a:t>Perceptions</a:t>
            </a:r>
            <a:r>
              <a:rPr lang="es-UY" sz="3200" dirty="0" smtClean="0"/>
              <a:t> of </a:t>
            </a:r>
            <a:r>
              <a:rPr lang="es-UY" sz="3200" dirty="0" err="1" smtClean="0"/>
              <a:t>what</a:t>
            </a:r>
            <a:r>
              <a:rPr lang="es-UY" sz="3200" dirty="0" smtClean="0"/>
              <a:t> </a:t>
            </a:r>
            <a:r>
              <a:rPr lang="es-UY" sz="3200" dirty="0" err="1" smtClean="0"/>
              <a:t>is</a:t>
            </a:r>
            <a:r>
              <a:rPr lang="es-UY" sz="3200" dirty="0" smtClean="0"/>
              <a:t> </a:t>
            </a:r>
            <a:r>
              <a:rPr lang="es-UY" sz="3200" dirty="0" err="1" smtClean="0"/>
              <a:t>just</a:t>
            </a:r>
            <a:r>
              <a:rPr lang="es-UY" sz="3200" dirty="0" smtClean="0"/>
              <a:t> </a:t>
            </a:r>
            <a:r>
              <a:rPr lang="es-UY" sz="3200" dirty="0" err="1" smtClean="0"/>
              <a:t>or</a:t>
            </a:r>
            <a:r>
              <a:rPr lang="es-UY" sz="3200" dirty="0" smtClean="0"/>
              <a:t> </a:t>
            </a:r>
            <a:r>
              <a:rPr lang="es-UY" sz="3200" dirty="0" err="1" smtClean="0"/>
              <a:t>unjust</a:t>
            </a:r>
            <a:r>
              <a:rPr lang="es-UY" sz="3200" dirty="0" smtClean="0"/>
              <a:t>, </a:t>
            </a:r>
            <a:r>
              <a:rPr lang="es-UY" sz="3200" dirty="0" err="1" smtClean="0"/>
              <a:t>appropriate</a:t>
            </a:r>
            <a:r>
              <a:rPr lang="es-UY" sz="3200" dirty="0" smtClean="0"/>
              <a:t> </a:t>
            </a:r>
            <a:r>
              <a:rPr lang="es-UY" sz="3200" dirty="0" err="1" smtClean="0"/>
              <a:t>or</a:t>
            </a:r>
            <a:r>
              <a:rPr lang="es-UY" sz="3200" dirty="0" smtClean="0"/>
              <a:t> </a:t>
            </a:r>
            <a:r>
              <a:rPr lang="es-UY" sz="3200" dirty="0" err="1" smtClean="0"/>
              <a:t>inappropriate</a:t>
            </a:r>
            <a:r>
              <a:rPr lang="es-UY" sz="3200" dirty="0" smtClean="0"/>
              <a:t> can </a:t>
            </a:r>
            <a:r>
              <a:rPr lang="es-UY" sz="3200" dirty="0" err="1" smtClean="0"/>
              <a:t>also</a:t>
            </a:r>
            <a:r>
              <a:rPr lang="es-UY" sz="3200" dirty="0" smtClean="0"/>
              <a:t> </a:t>
            </a:r>
            <a:r>
              <a:rPr lang="es-UY" sz="3200" dirty="0" err="1" smtClean="0"/>
              <a:t>be</a:t>
            </a:r>
            <a:r>
              <a:rPr lang="es-UY" sz="3200" dirty="0" smtClean="0"/>
              <a:t> </a:t>
            </a:r>
            <a:r>
              <a:rPr lang="es-UY" sz="3200" dirty="0" err="1" smtClean="0"/>
              <a:t>affected</a:t>
            </a:r>
            <a:r>
              <a:rPr lang="es-UY" sz="3200" dirty="0" smtClean="0"/>
              <a:t> </a:t>
            </a:r>
            <a:r>
              <a:rPr lang="es-UY" sz="3200" dirty="0" err="1" smtClean="0"/>
              <a:t>by</a:t>
            </a:r>
            <a:r>
              <a:rPr lang="es-UY" sz="3200" dirty="0" smtClean="0"/>
              <a:t> </a:t>
            </a:r>
            <a:r>
              <a:rPr lang="es-UY" sz="3200" dirty="0" err="1" smtClean="0"/>
              <a:t>the</a:t>
            </a:r>
            <a:r>
              <a:rPr lang="es-UY" sz="3200" dirty="0" smtClean="0"/>
              <a:t> </a:t>
            </a:r>
            <a:r>
              <a:rPr lang="es-UY" sz="3200" dirty="0" err="1" smtClean="0"/>
              <a:t>consumption</a:t>
            </a:r>
            <a:r>
              <a:rPr lang="es-UY" sz="3200" dirty="0" smtClean="0"/>
              <a:t> of alcohol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564904"/>
            <a:ext cx="1500198" cy="11540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Plague</a:t>
            </a:r>
            <a:br>
              <a:rPr lang="en-US" dirty="0" smtClean="0"/>
            </a:br>
            <a:r>
              <a:rPr lang="en-US" dirty="0" smtClean="0"/>
              <a:t> Riot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3933056"/>
            <a:ext cx="214314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Moscow, 1771</a:t>
            </a:r>
          </a:p>
          <a:p>
            <a:endParaRPr lang="es-ES" dirty="0"/>
          </a:p>
        </p:txBody>
      </p:sp>
      <p:pic>
        <p:nvPicPr>
          <p:cNvPr id="4" name="3 Imagen" descr="plague riot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124002"/>
            <a:ext cx="5943034" cy="450184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260648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6. Extend analysis to other areas:</a:t>
            </a:r>
          </a:p>
          <a:p>
            <a:r>
              <a:rPr lang="en-US" sz="4000" dirty="0" smtClean="0">
                <a:latin typeface="+mj-lt"/>
              </a:rPr>
              <a:t> Examples of disruptive crowd </a:t>
            </a:r>
            <a:r>
              <a:rPr lang="en-US" sz="4000" dirty="0" err="1" smtClean="0">
                <a:latin typeface="+mj-lt"/>
              </a:rPr>
              <a:t>behaviour</a:t>
            </a:r>
            <a:r>
              <a:rPr lang="en-US" sz="4000" dirty="0" smtClean="0">
                <a:latin typeface="+mj-lt"/>
              </a:rPr>
              <a:t>   	from History</a:t>
            </a:r>
            <a:endParaRPr lang="es-E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4829180" cy="1143000"/>
          </a:xfrm>
        </p:spPr>
        <p:txBody>
          <a:bodyPr/>
          <a:lstStyle/>
          <a:p>
            <a:r>
              <a:rPr lang="en-US" dirty="0" smtClean="0"/>
              <a:t>Pogroms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4471990" cy="757230"/>
          </a:xfrm>
        </p:spPr>
        <p:txBody>
          <a:bodyPr/>
          <a:lstStyle/>
          <a:p>
            <a:r>
              <a:rPr lang="en-US" dirty="0" smtClean="0"/>
              <a:t>Germany 1930’s</a:t>
            </a:r>
            <a:endParaRPr lang="es-ES" dirty="0"/>
          </a:p>
        </p:txBody>
      </p:sp>
      <p:pic>
        <p:nvPicPr>
          <p:cNvPr id="4" name="3 Imagen" descr="pogro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868518"/>
            <a:ext cx="2874292" cy="3703730"/>
          </a:xfrm>
          <a:prstGeom prst="rect">
            <a:avLst/>
          </a:prstGeom>
        </p:spPr>
      </p:pic>
      <p:pic>
        <p:nvPicPr>
          <p:cNvPr id="5" name="4 Imagen" descr="pogrom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2788468"/>
            <a:ext cx="5072098" cy="3582169"/>
          </a:xfrm>
          <a:prstGeom prst="rect">
            <a:avLst/>
          </a:prstGeom>
        </p:spPr>
      </p:pic>
      <p:pic>
        <p:nvPicPr>
          <p:cNvPr id="6" name="5 Imagen" descr="pogrom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85728"/>
            <a:ext cx="3500430" cy="2416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642918"/>
            <a:ext cx="5786478" cy="7144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 Angeles riots 1992</a:t>
            </a:r>
            <a:br>
              <a:rPr lang="en-U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357190" cy="1428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4" name="3 Imagen" descr="la ri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928670"/>
            <a:ext cx="7915116" cy="5551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Ethics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Role of </a:t>
            </a:r>
            <a:r>
              <a:rPr lang="en-US" sz="3600" dirty="0" err="1" smtClean="0"/>
              <a:t>Facebook</a:t>
            </a:r>
            <a:r>
              <a:rPr lang="en-US" sz="3600" dirty="0" smtClean="0"/>
              <a:t> is influencing social </a:t>
            </a:r>
            <a:r>
              <a:rPr lang="en-US" sz="3600" dirty="0" err="1" smtClean="0"/>
              <a:t>behaviour</a:t>
            </a:r>
            <a:r>
              <a:rPr lang="en-US" sz="3600" dirty="0" smtClean="0"/>
              <a:t>, removing anonymity of masses</a:t>
            </a:r>
          </a:p>
          <a:p>
            <a:pPr lvl="1"/>
            <a:r>
              <a:rPr lang="en-US" sz="2800" dirty="0" smtClean="0"/>
              <a:t>Identifying culprits of violence</a:t>
            </a:r>
          </a:p>
          <a:p>
            <a:pPr lvl="2"/>
            <a:r>
              <a:rPr lang="en-US" sz="2400" dirty="0" err="1" smtClean="0"/>
              <a:t>Facebook</a:t>
            </a:r>
            <a:r>
              <a:rPr lang="en-US" sz="2400" dirty="0" smtClean="0"/>
              <a:t> pages such as </a:t>
            </a:r>
            <a:r>
              <a:rPr lang="en-US" sz="2400" dirty="0" err="1" smtClean="0">
                <a:hlinkClick r:id="rId2"/>
              </a:rPr>
              <a:t>Facebook</a:t>
            </a:r>
            <a:r>
              <a:rPr lang="en-US" sz="2400" dirty="0" smtClean="0">
                <a:hlinkClick r:id="rId2"/>
              </a:rPr>
              <a:t> Riot </a:t>
            </a:r>
            <a:r>
              <a:rPr lang="en-US" sz="2400" dirty="0" err="1" smtClean="0">
                <a:hlinkClick r:id="rId2"/>
              </a:rPr>
              <a:t>Pics</a:t>
            </a:r>
            <a:r>
              <a:rPr lang="en-US" sz="2400" dirty="0" smtClean="0">
                <a:hlinkClick r:id="rId2"/>
              </a:rPr>
              <a:t>: Post Your Photos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2"/>
              </a:rPr>
              <a:t>Vancouver Riot: Tag the Hooligans</a:t>
            </a:r>
            <a:r>
              <a:rPr lang="en-US" sz="2400" dirty="0" smtClean="0"/>
              <a:t> have encouraged people to post photos and identify people smashing windows, tipping over urinals and police cars, burning vehicles and brawling with police.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05482"/>
          </a:xfrm>
        </p:spPr>
        <p:txBody>
          <a:bodyPr>
            <a:normAutofit fontScale="90000"/>
          </a:bodyPr>
          <a:lstStyle/>
          <a:p>
            <a:r>
              <a:rPr lang="es-UY" dirty="0" err="1" smtClean="0"/>
              <a:t>Assessment</a:t>
            </a:r>
            <a:r>
              <a:rPr lang="es-UY" dirty="0" smtClean="0"/>
              <a:t> </a:t>
            </a:r>
            <a:r>
              <a:rPr lang="es-UY" dirty="0" err="1" smtClean="0"/>
              <a:t>criteria</a:t>
            </a:r>
            <a:r>
              <a:rPr lang="es-UY" dirty="0" smtClean="0"/>
              <a:t> </a:t>
            </a:r>
            <a:r>
              <a:rPr lang="es-UY" dirty="0" err="1" smtClean="0"/>
              <a:t>for</a:t>
            </a:r>
            <a:r>
              <a:rPr lang="es-UY" dirty="0" smtClean="0"/>
              <a:t> </a:t>
            </a:r>
            <a:r>
              <a:rPr lang="es-UY" dirty="0" err="1" smtClean="0"/>
              <a:t>the</a:t>
            </a:r>
            <a:r>
              <a:rPr lang="es-UY" dirty="0" smtClean="0"/>
              <a:t> </a:t>
            </a:r>
            <a:r>
              <a:rPr lang="es-UY" dirty="0" err="1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8964488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Criterion A:  Identification of the knowledge issue [/5]</a:t>
            </a:r>
          </a:p>
          <a:p>
            <a:pPr lvl="1"/>
            <a:r>
              <a:rPr lang="en-GB" dirty="0" smtClean="0"/>
              <a:t>Did the student identify a relevant knowledge issue in a real-life situation?</a:t>
            </a:r>
          </a:p>
          <a:p>
            <a:r>
              <a:rPr lang="en-GB" dirty="0" smtClean="0"/>
              <a:t>Criterion B:  Treatment of knowledge issues [/5]</a:t>
            </a:r>
          </a:p>
          <a:p>
            <a:pPr lvl="1"/>
            <a:r>
              <a:rPr lang="en-GB" dirty="0" smtClean="0"/>
              <a:t>Did the presentation show a good understanding of the knowledge issues, in the context of real life?</a:t>
            </a:r>
          </a:p>
          <a:p>
            <a:r>
              <a:rPr lang="en-GB" dirty="0" smtClean="0"/>
              <a:t>Criterion C: Knower’s perspective [/5]</a:t>
            </a:r>
          </a:p>
          <a:p>
            <a:pPr lvl="1"/>
            <a:r>
              <a:rPr lang="en-GB" dirty="0" smtClean="0"/>
              <a:t>Did the presentation show an individual approach, particularly in the use of arguments and examples?</a:t>
            </a:r>
          </a:p>
          <a:p>
            <a:r>
              <a:rPr lang="en-GB" dirty="0" smtClean="0"/>
              <a:t>Criterion D: Connections [/5]</a:t>
            </a:r>
          </a:p>
          <a:p>
            <a:pPr lvl="1"/>
            <a:r>
              <a:rPr lang="en-GB" dirty="0" smtClean="0"/>
              <a:t>Did the presentation give a clear account of how the question could be approached from different perspectives?</a:t>
            </a:r>
          </a:p>
          <a:p>
            <a:endParaRPr lang="es-UY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07223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Clean up Vancouver groups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071546"/>
            <a:ext cx="857255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is thought and action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2000240"/>
            <a:ext cx="8215370" cy="414340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Plaza del Sol manifestations – Madrid, May 2011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Democracia</a:t>
            </a:r>
            <a:r>
              <a:rPr lang="en-US" dirty="0" smtClean="0"/>
              <a:t> real, </a:t>
            </a:r>
            <a:r>
              <a:rPr lang="en-US" dirty="0" err="1" smtClean="0"/>
              <a:t>ya</a:t>
            </a:r>
            <a:r>
              <a:rPr lang="en-US" dirty="0" smtClean="0"/>
              <a:t>!”</a:t>
            </a:r>
          </a:p>
          <a:p>
            <a:pPr lvl="2"/>
            <a:r>
              <a:rPr lang="en-US" dirty="0" smtClean="0"/>
              <a:t>“La </a:t>
            </a:r>
            <a:r>
              <a:rPr lang="es-ES" dirty="0" smtClean="0"/>
              <a:t>clase política vive alejada de los ciudadanos y sólo se maneja por sus propios intereses.”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Manifestations in Egypt – Cairo, January 2011</a:t>
            </a:r>
          </a:p>
          <a:p>
            <a:pPr lvl="2"/>
            <a:r>
              <a:rPr lang="en-US" dirty="0" smtClean="0"/>
              <a:t>News: Social networks credited with role in toppling Egypt's Mubarak </a:t>
            </a:r>
          </a:p>
          <a:p>
            <a:pPr lvl="3"/>
            <a:r>
              <a:rPr lang="en-US" dirty="0" smtClean="0"/>
              <a:t>Activists used </a:t>
            </a:r>
            <a:r>
              <a:rPr lang="en-US" dirty="0" err="1" smtClean="0"/>
              <a:t>Facebook</a:t>
            </a:r>
            <a:r>
              <a:rPr lang="en-US" dirty="0" smtClean="0"/>
              <a:t>, Twitter, YouTube to mobilize during protests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500174"/>
            <a:ext cx="8964488" cy="46651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Senseless acts of violence by masses have occurred repeatedly in History </a:t>
            </a:r>
          </a:p>
          <a:p>
            <a:r>
              <a:rPr lang="es-UY" dirty="0" err="1" smtClean="0"/>
              <a:t>Some</a:t>
            </a:r>
            <a:r>
              <a:rPr lang="es-UY" dirty="0" smtClean="0"/>
              <a:t> </a:t>
            </a:r>
            <a:r>
              <a:rPr lang="es-UY" dirty="0" err="1" smtClean="0"/>
              <a:t>mass</a:t>
            </a:r>
            <a:r>
              <a:rPr lang="es-UY" dirty="0" smtClean="0"/>
              <a:t> </a:t>
            </a:r>
            <a:r>
              <a:rPr lang="es-UY" dirty="0" err="1" smtClean="0"/>
              <a:t>demonstrations</a:t>
            </a:r>
            <a:r>
              <a:rPr lang="es-UY" dirty="0" smtClean="0"/>
              <a:t> and </a:t>
            </a:r>
            <a:r>
              <a:rPr lang="es-UY" dirty="0" err="1" smtClean="0"/>
              <a:t>riots</a:t>
            </a:r>
            <a:r>
              <a:rPr lang="es-UY" dirty="0" smtClean="0"/>
              <a:t> do </a:t>
            </a:r>
            <a:r>
              <a:rPr lang="es-UY" dirty="0" err="1" smtClean="0"/>
              <a:t>have</a:t>
            </a:r>
            <a:r>
              <a:rPr lang="es-UY" dirty="0" smtClean="0"/>
              <a:t> </a:t>
            </a:r>
            <a:r>
              <a:rPr lang="es-UY" dirty="0" err="1" smtClean="0"/>
              <a:t>rational</a:t>
            </a:r>
            <a:r>
              <a:rPr lang="es-UY" dirty="0" smtClean="0"/>
              <a:t> </a:t>
            </a:r>
            <a:r>
              <a:rPr lang="es-UY" dirty="0" err="1" smtClean="0"/>
              <a:t>explanations</a:t>
            </a:r>
            <a:r>
              <a:rPr lang="es-UY" dirty="0" smtClean="0"/>
              <a:t>, </a:t>
            </a:r>
            <a:r>
              <a:rPr lang="es-UY" dirty="0" err="1" smtClean="0"/>
              <a:t>such</a:t>
            </a:r>
            <a:r>
              <a:rPr lang="es-UY" dirty="0" smtClean="0"/>
              <a:t> as </a:t>
            </a:r>
            <a:r>
              <a:rPr lang="es-UY" dirty="0" err="1" smtClean="0"/>
              <a:t>the</a:t>
            </a:r>
            <a:r>
              <a:rPr lang="es-UY" dirty="0" smtClean="0"/>
              <a:t> </a:t>
            </a:r>
            <a:r>
              <a:rPr lang="es-UY" dirty="0" err="1" smtClean="0"/>
              <a:t>recent</a:t>
            </a:r>
            <a:r>
              <a:rPr lang="es-UY" dirty="0" smtClean="0"/>
              <a:t> </a:t>
            </a:r>
            <a:r>
              <a:rPr lang="es-UY" dirty="0" err="1" smtClean="0"/>
              <a:t>disruptions</a:t>
            </a:r>
            <a:r>
              <a:rPr lang="es-UY" dirty="0" smtClean="0"/>
              <a:t> in </a:t>
            </a:r>
            <a:r>
              <a:rPr lang="es-UY" dirty="0" err="1" smtClean="0"/>
              <a:t>Egypt</a:t>
            </a:r>
            <a:r>
              <a:rPr lang="es-UY" dirty="0" smtClean="0"/>
              <a:t> and </a:t>
            </a:r>
            <a:r>
              <a:rPr lang="es-UY" dirty="0" err="1" smtClean="0"/>
              <a:t>manifestations</a:t>
            </a:r>
            <a:r>
              <a:rPr lang="es-UY" dirty="0" smtClean="0"/>
              <a:t> in </a:t>
            </a:r>
            <a:r>
              <a:rPr lang="es-UY" dirty="0" err="1" smtClean="0"/>
              <a:t>Spain</a:t>
            </a:r>
            <a:r>
              <a:rPr lang="es-UY" dirty="0" smtClean="0"/>
              <a:t>, </a:t>
            </a:r>
            <a:r>
              <a:rPr lang="es-UY" dirty="0" err="1" smtClean="0"/>
              <a:t>or</a:t>
            </a:r>
            <a:r>
              <a:rPr lang="es-UY" dirty="0" smtClean="0"/>
              <a:t> </a:t>
            </a:r>
            <a:r>
              <a:rPr lang="es-UY" dirty="0" err="1" smtClean="0"/>
              <a:t>the</a:t>
            </a:r>
            <a:r>
              <a:rPr lang="es-UY" dirty="0" smtClean="0"/>
              <a:t> plague </a:t>
            </a:r>
            <a:r>
              <a:rPr lang="es-UY" dirty="0" err="1" smtClean="0"/>
              <a:t>riots</a:t>
            </a:r>
            <a:r>
              <a:rPr lang="es-UY" dirty="0" smtClean="0"/>
              <a:t> in </a:t>
            </a:r>
            <a:r>
              <a:rPr lang="es-UY" dirty="0" err="1" smtClean="0"/>
              <a:t>Moscow</a:t>
            </a:r>
            <a:r>
              <a:rPr lang="es-UY" dirty="0" smtClean="0"/>
              <a:t> in 18th </a:t>
            </a:r>
            <a:r>
              <a:rPr lang="es-UY" dirty="0" err="1" smtClean="0"/>
              <a:t>Century</a:t>
            </a:r>
            <a:endParaRPr lang="en-US" dirty="0" smtClean="0"/>
          </a:p>
          <a:p>
            <a:r>
              <a:rPr lang="en-US" dirty="0" smtClean="0"/>
              <a:t>However, when massive disruptions take place, it can lead people to forget the ethical values learned from parents, schools and positive role models in society </a:t>
            </a:r>
          </a:p>
          <a:p>
            <a:r>
              <a:rPr lang="en-US" dirty="0" smtClean="0"/>
              <a:t>These ethical values form the basis of our conscience and, according to Aristotle, will ensure our long-term happiness and fulfillment</a:t>
            </a:r>
          </a:p>
          <a:p>
            <a:r>
              <a:rPr lang="en-US" dirty="0" smtClean="0"/>
              <a:t>Options will always exist in times of social unrest:  how an individual behaves in public will determine his or her understanding of ethics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Without a focus on a Knowledge Issue presentations cannot deserve high marks on criteria</a:t>
            </a:r>
          </a:p>
          <a:p>
            <a:r>
              <a:rPr lang="en-US" dirty="0" smtClean="0"/>
              <a:t>The topic should be grounded in real people and real life, not just a theoretical issue</a:t>
            </a:r>
          </a:p>
          <a:p>
            <a:r>
              <a:rPr lang="en-US" dirty="0" smtClean="0"/>
              <a:t>Don’t just mention TOK concepts and vocabulary:  Analyze them!</a:t>
            </a:r>
          </a:p>
          <a:p>
            <a:r>
              <a:rPr lang="en-US" dirty="0" smtClean="0"/>
              <a:t>Have notes for your presentation.  Practice it. </a:t>
            </a:r>
          </a:p>
          <a:p>
            <a:r>
              <a:rPr lang="en-US" dirty="0" smtClean="0"/>
              <a:t>In groups, make sure each member participates evenly and critically in the presentation</a:t>
            </a:r>
          </a:p>
          <a:p>
            <a:r>
              <a:rPr lang="en-US" dirty="0" smtClean="0"/>
              <a:t>Approach the KI from different viewpoints</a:t>
            </a:r>
          </a:p>
          <a:p>
            <a:r>
              <a:rPr lang="en-US" dirty="0" smtClean="0"/>
              <a:t>Use the TOK presentation planner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B_presentation_planner_diagra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697829" y="-697752"/>
            <a:ext cx="6193870" cy="8017955"/>
          </a:xfrm>
        </p:spPr>
      </p:pic>
      <p:sp>
        <p:nvSpPr>
          <p:cNvPr id="5" name="4 CuadroTexto"/>
          <p:cNvSpPr txBox="1"/>
          <p:nvPr/>
        </p:nvSpPr>
        <p:spPr>
          <a:xfrm>
            <a:off x="0" y="1785926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Take a RLS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4643446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Extract a KI</a:t>
            </a:r>
          </a:p>
          <a:p>
            <a:r>
              <a:rPr lang="en-US" dirty="0" smtClean="0"/>
              <a:t>from a RLS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214678" y="528638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Analyze the KI – not the RLS</a:t>
            </a:r>
          </a:p>
          <a:p>
            <a:pPr>
              <a:buFontTx/>
              <a:buChar char="-"/>
            </a:pPr>
            <a:r>
              <a:rPr lang="en-US" dirty="0" smtClean="0"/>
              <a:t>From your own perspective</a:t>
            </a:r>
          </a:p>
          <a:p>
            <a:pPr>
              <a:buFontTx/>
              <a:buChar char="-"/>
            </a:pPr>
            <a:r>
              <a:rPr lang="en-US" dirty="0" smtClean="0"/>
              <a:t>From other perspectives</a:t>
            </a:r>
          </a:p>
          <a:p>
            <a:pPr>
              <a:buFontTx/>
              <a:buChar char="-"/>
            </a:pPr>
            <a:r>
              <a:rPr lang="en-US" dirty="0" smtClean="0"/>
              <a:t> Using ideas and concepts from TOK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43636" y="492919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While analyzing, </a:t>
            </a:r>
          </a:p>
          <a:p>
            <a:r>
              <a:rPr lang="en-US" dirty="0" smtClean="0"/>
              <a:t>Identify other KI’s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643306" y="135729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5. Apply analysis</a:t>
            </a:r>
          </a:p>
          <a:p>
            <a:r>
              <a:rPr lang="en-US" dirty="0" smtClean="0"/>
              <a:t>         back to RLS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857884" y="164305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Extend analysis to other areas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Take a Real Life Situation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Violence in downtown Vancouver, BC, Canada  after the final game of the Stanley Cup between Vancouver Canucks and Boston Bruins</a:t>
            </a:r>
          </a:p>
          <a:p>
            <a:r>
              <a:rPr lang="en-US" dirty="0" smtClean="0"/>
              <a:t>June 15, 2011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vancouver rio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8644835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vancouver riots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016766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News coverage</a:t>
            </a:r>
            <a:endParaRPr lang="es-ES" dirty="0"/>
          </a:p>
        </p:txBody>
      </p:sp>
      <p:pic>
        <p:nvPicPr>
          <p:cNvPr id="4" name="Vancouver Riots 2011 Destruction After Boston Bruins Win Stanley Cup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2868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680</TotalTime>
  <Words>1589</Words>
  <Application>Microsoft Office PowerPoint</Application>
  <PresentationFormat>On-screen Show (4:3)</PresentationFormat>
  <Paragraphs>160</Paragraphs>
  <Slides>32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Equidad</vt:lpstr>
      <vt:lpstr>Model ToK Oral Presentation</vt:lpstr>
      <vt:lpstr>Objectives of ToK Oral Presentation</vt:lpstr>
      <vt:lpstr>Assessment criteria for the Presentation</vt:lpstr>
      <vt:lpstr>Tips:</vt:lpstr>
      <vt:lpstr>Slide 5</vt:lpstr>
      <vt:lpstr>1. Take a Real Life Situation</vt:lpstr>
      <vt:lpstr>Slide 7</vt:lpstr>
      <vt:lpstr>Slide 8</vt:lpstr>
      <vt:lpstr>News coverage</vt:lpstr>
      <vt:lpstr>Summary of RLS</vt:lpstr>
      <vt:lpstr>Reactions</vt:lpstr>
      <vt:lpstr>2. Extract Knowledge Issue</vt:lpstr>
      <vt:lpstr>3. Analyze the Knowledge Issue  What is the ‘ethical thing to do’?</vt:lpstr>
      <vt:lpstr>Yes!  But, why? Where does ethical conduct come from?  Why is it important to behave ethically?</vt:lpstr>
      <vt:lpstr>Slide 15</vt:lpstr>
      <vt:lpstr>John Stuart Mill’s  Utilitarian Theory of Ethics</vt:lpstr>
      <vt:lpstr>Self-interest Theory of Ethics advanced by Aristotle </vt:lpstr>
      <vt:lpstr>Support for Self-interest Theory</vt:lpstr>
      <vt:lpstr>Kant’s  ‘Categorical Imperative’</vt:lpstr>
      <vt:lpstr>Summing up why ethics is important:</vt:lpstr>
      <vt:lpstr>But! What happens when a social collective seems to act wrongly?</vt:lpstr>
      <vt:lpstr>4. Identify other KIs:   Psychology of masses</vt:lpstr>
      <vt:lpstr>4. Identify other KIs:   Biological explanations</vt:lpstr>
      <vt:lpstr>5. Apply analysis back to RLS –  Observe the ‘Herd Behaviour’!</vt:lpstr>
      <vt:lpstr>KI: How do individuals know what is the ethical thing to do when the collective is doing something seemingly wrong? </vt:lpstr>
      <vt:lpstr>Plague  Riot</vt:lpstr>
      <vt:lpstr>Pogroms</vt:lpstr>
      <vt:lpstr>Los Angeles riots 1992 </vt:lpstr>
      <vt:lpstr>Ethics in the 21st Century</vt:lpstr>
      <vt:lpstr>Clean up Vancouver groups</vt:lpstr>
      <vt:lpstr>Ethics is thought and action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 Oral Presentation</dc:title>
  <dc:creator>x</dc:creator>
  <cp:lastModifiedBy>Mark Hartman</cp:lastModifiedBy>
  <cp:revision>92</cp:revision>
  <dcterms:created xsi:type="dcterms:W3CDTF">2011-07-07T19:58:11Z</dcterms:created>
  <dcterms:modified xsi:type="dcterms:W3CDTF">2012-04-25T13:59:07Z</dcterms:modified>
</cp:coreProperties>
</file>